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bookmarkIdSeed="10">
  <p:sldMasterIdLst>
    <p:sldMasterId id="2147483695" r:id="rId5"/>
  </p:sldMasterIdLst>
  <p:notesMasterIdLst>
    <p:notesMasterId r:id="rId25"/>
  </p:notesMasterIdLst>
  <p:sldIdLst>
    <p:sldId id="389" r:id="rId6"/>
    <p:sldId id="467" r:id="rId7"/>
    <p:sldId id="470" r:id="rId8"/>
    <p:sldId id="468" r:id="rId9"/>
    <p:sldId id="379" r:id="rId10"/>
    <p:sldId id="380" r:id="rId11"/>
    <p:sldId id="381" r:id="rId12"/>
    <p:sldId id="382" r:id="rId13"/>
    <p:sldId id="392" r:id="rId14"/>
    <p:sldId id="469" r:id="rId15"/>
    <p:sldId id="483" r:id="rId16"/>
    <p:sldId id="477" r:id="rId17"/>
    <p:sldId id="393" r:id="rId18"/>
    <p:sldId id="455" r:id="rId19"/>
    <p:sldId id="505" r:id="rId20"/>
    <p:sldId id="507" r:id="rId21"/>
    <p:sldId id="508" r:id="rId22"/>
    <p:sldId id="510" r:id="rId23"/>
    <p:sldId id="512" r:id="rId24"/>
  </p:sldIdLst>
  <p:sldSz cx="16202025" cy="12601575"/>
  <p:notesSz cx="6858000" cy="9144000"/>
  <p:embeddedFontLst>
    <p:embeddedFont>
      <p:font typeface="B Yagut" panose="00000400000000000000" pitchFamily="2" charset="-78"/>
      <p:regular r:id="rId26"/>
      <p:bold r:id="rId27"/>
    </p:embeddedFont>
    <p:embeddedFont>
      <p:font typeface="Bodoni MT Black" panose="02070A03080606020203" pitchFamily="18" charset="0"/>
      <p:bold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lvl1pPr marL="0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1pPr>
    <a:lvl2pPr marL="921692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2pPr>
    <a:lvl3pPr marL="1843385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3pPr>
    <a:lvl4pPr marL="2765076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4pPr>
    <a:lvl5pPr marL="3686769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5pPr>
    <a:lvl6pPr marL="4608461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6pPr>
    <a:lvl7pPr marL="5530152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7pPr>
    <a:lvl8pPr marL="6451845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8pPr>
    <a:lvl9pPr marL="7373537" algn="l" rtl="0" latinLnBrk="0">
      <a:defRPr lang="nl-NL" sz="36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3969">
          <p15:clr>
            <a:srgbClr val="A4A3A4"/>
          </p15:clr>
        </p15:guide>
        <p15:guide id="2" pos="51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85" autoAdjust="0"/>
    <p:restoredTop sz="94343" autoAdjust="0"/>
  </p:normalViewPr>
  <p:slideViewPr>
    <p:cSldViewPr>
      <p:cViewPr varScale="1">
        <p:scale>
          <a:sx n="41" d="100"/>
          <a:sy n="41" d="100"/>
        </p:scale>
        <p:origin x="1572" y="90"/>
      </p:cViewPr>
      <p:guideLst>
        <p:guide orient="horz" pos="3969"/>
        <p:guide pos="5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nl-NL" sz="1200"/>
            </a:lvl1pPr>
            <a:extLst/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nl-NL" sz="1200"/>
            </a:lvl1pPr>
            <a:extLst/>
          </a:lstStyle>
          <a:p>
            <a:fld id="{A8ADFD5B-A66C-449C-B6E8-FB716D07777D}" type="datetimeFigureOut">
              <a:rPr lang="en-US"/>
              <a:pPr/>
              <a:t>12/6/2020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nl-NL"/>
              <a:t>Klik om de tekststijlen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nl-NL" sz="1200"/>
            </a:lvl1pPr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nl-NL" sz="1200"/>
            </a:lvl1pPr>
            <a:extLst/>
          </a:lstStyle>
          <a:p>
            <a:fld id="{CA5D3BF3-D352-46FC-8343-31F56E6730EA}" type="slidenum">
              <a:rPr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89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1pPr>
    <a:lvl2pPr marL="921692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2pPr>
    <a:lvl3pPr marL="1843385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3pPr>
    <a:lvl4pPr marL="2765076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4pPr>
    <a:lvl5pPr marL="3686769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5pPr>
    <a:lvl6pPr marL="4608461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6pPr>
    <a:lvl7pPr marL="5530152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7pPr>
    <a:lvl8pPr marL="6451845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8pPr>
    <a:lvl9pPr marL="7373537" algn="l" rtl="0" latinLnBrk="0">
      <a:defRPr lang="nl-NL" sz="24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200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95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63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99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064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152" y="3914657"/>
            <a:ext cx="13771721" cy="27011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304" y="7140892"/>
            <a:ext cx="11341418" cy="32204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3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3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46468" y="504648"/>
            <a:ext cx="3645456" cy="107521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101" y="504648"/>
            <a:ext cx="10666333" cy="10752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0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5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848" y="8097680"/>
            <a:ext cx="13771721" cy="2502813"/>
          </a:xfrm>
        </p:spPr>
        <p:txBody>
          <a:bodyPr anchor="t"/>
          <a:lstStyle>
            <a:lvl1pPr algn="r">
              <a:defRPr sz="72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848" y="5341086"/>
            <a:ext cx="13771721" cy="2756594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229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459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688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918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1148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93776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607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836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2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101" y="2940368"/>
            <a:ext cx="7155894" cy="831645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6030" y="2940368"/>
            <a:ext cx="7155894" cy="831645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0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101" y="2820770"/>
            <a:ext cx="7158708" cy="117556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00" b="1"/>
            </a:lvl3pPr>
            <a:lvl4pPr marL="2468880" indent="0">
              <a:buNone/>
              <a:defRPr sz="2900" b="1"/>
            </a:lvl4pPr>
            <a:lvl5pPr marL="3291840" indent="0">
              <a:buNone/>
              <a:defRPr sz="2900" b="1"/>
            </a:lvl5pPr>
            <a:lvl6pPr marL="4114800" indent="0">
              <a:buNone/>
              <a:defRPr sz="2900" b="1"/>
            </a:lvl6pPr>
            <a:lvl7pPr marL="4937760" indent="0">
              <a:buNone/>
              <a:defRPr sz="2900" b="1"/>
            </a:lvl7pPr>
            <a:lvl8pPr marL="5760720" indent="0">
              <a:buNone/>
              <a:defRPr sz="2900" b="1"/>
            </a:lvl8pPr>
            <a:lvl9pPr marL="658368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101" y="3996333"/>
            <a:ext cx="7158708" cy="726049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0405" y="2820770"/>
            <a:ext cx="7161520" cy="117556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00" b="1"/>
            </a:lvl3pPr>
            <a:lvl4pPr marL="2468880" indent="0">
              <a:buNone/>
              <a:defRPr sz="2900" b="1"/>
            </a:lvl4pPr>
            <a:lvl5pPr marL="3291840" indent="0">
              <a:buNone/>
              <a:defRPr sz="2900" b="1"/>
            </a:lvl5pPr>
            <a:lvl6pPr marL="4114800" indent="0">
              <a:buNone/>
              <a:defRPr sz="2900" b="1"/>
            </a:lvl6pPr>
            <a:lvl7pPr marL="4937760" indent="0">
              <a:buNone/>
              <a:defRPr sz="2900" b="1"/>
            </a:lvl7pPr>
            <a:lvl8pPr marL="5760720" indent="0">
              <a:buNone/>
              <a:defRPr sz="2900" b="1"/>
            </a:lvl8pPr>
            <a:lvl9pPr marL="658368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0405" y="3996333"/>
            <a:ext cx="7161520" cy="726049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8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2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2" y="501729"/>
            <a:ext cx="5330355" cy="2135267"/>
          </a:xfrm>
        </p:spPr>
        <p:txBody>
          <a:bodyPr anchor="b"/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4542" y="501730"/>
            <a:ext cx="9057382" cy="10755095"/>
          </a:xfrm>
        </p:spPr>
        <p:txBody>
          <a:bodyPr/>
          <a:lstStyle>
            <a:lvl1pPr>
              <a:defRPr sz="58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102" y="2636997"/>
            <a:ext cx="5330355" cy="8619828"/>
          </a:xfrm>
        </p:spPr>
        <p:txBody>
          <a:bodyPr/>
          <a:lstStyle>
            <a:lvl1pPr marL="0" indent="0">
              <a:buNone/>
              <a:defRPr sz="2500"/>
            </a:lvl1pPr>
            <a:lvl2pPr marL="822960" indent="0">
              <a:buNone/>
              <a:defRPr sz="2200"/>
            </a:lvl2pPr>
            <a:lvl3pPr marL="1645920" indent="0">
              <a:buNone/>
              <a:defRPr sz="1800"/>
            </a:lvl3pPr>
            <a:lvl4pPr marL="2468880" indent="0">
              <a:buNone/>
              <a:defRPr sz="1600"/>
            </a:lvl4pPr>
            <a:lvl5pPr marL="3291840" indent="0">
              <a:buNone/>
              <a:defRPr sz="1600"/>
            </a:lvl5pPr>
            <a:lvl6pPr marL="4114800" indent="0">
              <a:buNone/>
              <a:defRPr sz="1600"/>
            </a:lvl6pPr>
            <a:lvl7pPr marL="4937760" indent="0">
              <a:buNone/>
              <a:defRPr sz="1600"/>
            </a:lvl7pPr>
            <a:lvl8pPr marL="5760720" indent="0">
              <a:buNone/>
              <a:defRPr sz="1600"/>
            </a:lvl8pPr>
            <a:lvl9pPr marL="658368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5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710" y="8821103"/>
            <a:ext cx="9721215" cy="1041381"/>
          </a:xfrm>
        </p:spPr>
        <p:txBody>
          <a:bodyPr anchor="b"/>
          <a:lstStyle>
            <a:lvl1pPr algn="r">
              <a:defRPr sz="36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75710" y="1125974"/>
            <a:ext cx="9721215" cy="7560945"/>
          </a:xfrm>
        </p:spPr>
        <p:txBody>
          <a:bodyPr/>
          <a:lstStyle>
            <a:lvl1pPr marL="0" indent="0">
              <a:buNone/>
              <a:defRPr sz="5800"/>
            </a:lvl1pPr>
            <a:lvl2pPr marL="822960" indent="0">
              <a:buNone/>
              <a:defRPr sz="5000"/>
            </a:lvl2pPr>
            <a:lvl3pPr marL="1645920" indent="0">
              <a:buNone/>
              <a:defRPr sz="4300"/>
            </a:lvl3pPr>
            <a:lvl4pPr marL="2468880" indent="0">
              <a:buNone/>
              <a:defRPr sz="3600"/>
            </a:lvl4pPr>
            <a:lvl5pPr marL="3291840" indent="0">
              <a:buNone/>
              <a:defRPr sz="3600"/>
            </a:lvl5pPr>
            <a:lvl6pPr marL="4114800" indent="0">
              <a:buNone/>
              <a:defRPr sz="3600"/>
            </a:lvl6pPr>
            <a:lvl7pPr marL="4937760" indent="0">
              <a:buNone/>
              <a:defRPr sz="3600"/>
            </a:lvl7pPr>
            <a:lvl8pPr marL="5760720" indent="0">
              <a:buNone/>
              <a:defRPr sz="3600"/>
            </a:lvl8pPr>
            <a:lvl9pPr marL="6583680" indent="0">
              <a:buNone/>
              <a:defRPr sz="36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5710" y="9862484"/>
            <a:ext cx="9721215" cy="1478934"/>
          </a:xfrm>
        </p:spPr>
        <p:txBody>
          <a:bodyPr/>
          <a:lstStyle>
            <a:lvl1pPr marL="0" indent="0">
              <a:buNone/>
              <a:defRPr sz="2500"/>
            </a:lvl1pPr>
            <a:lvl2pPr marL="822960" indent="0">
              <a:buNone/>
              <a:defRPr sz="2200"/>
            </a:lvl2pPr>
            <a:lvl3pPr marL="1645920" indent="0">
              <a:buNone/>
              <a:defRPr sz="1800"/>
            </a:lvl3pPr>
            <a:lvl4pPr marL="2468880" indent="0">
              <a:buNone/>
              <a:defRPr sz="1600"/>
            </a:lvl4pPr>
            <a:lvl5pPr marL="3291840" indent="0">
              <a:buNone/>
              <a:defRPr sz="1600"/>
            </a:lvl5pPr>
            <a:lvl6pPr marL="4114800" indent="0">
              <a:buNone/>
              <a:defRPr sz="1600"/>
            </a:lvl6pPr>
            <a:lvl7pPr marL="4937760" indent="0">
              <a:buNone/>
              <a:defRPr sz="1600"/>
            </a:lvl7pPr>
            <a:lvl8pPr marL="5760720" indent="0">
              <a:buNone/>
              <a:defRPr sz="1600"/>
            </a:lvl8pPr>
            <a:lvl9pPr marL="658368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3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101" y="504647"/>
            <a:ext cx="14581823" cy="2100263"/>
          </a:xfrm>
          <a:prstGeom prst="rect">
            <a:avLst/>
          </a:prstGeom>
        </p:spPr>
        <p:txBody>
          <a:bodyPr vert="horz" lIns="164592" tIns="82296" rIns="164592" bIns="82296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101" y="2940368"/>
            <a:ext cx="14581823" cy="8316457"/>
          </a:xfrm>
          <a:prstGeom prst="rect">
            <a:avLst/>
          </a:prstGeom>
        </p:spPr>
        <p:txBody>
          <a:bodyPr vert="horz" lIns="164592" tIns="82296" rIns="164592" bIns="82296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11451" y="11679794"/>
            <a:ext cx="3780473" cy="670917"/>
          </a:xfrm>
          <a:prstGeom prst="rect">
            <a:avLst/>
          </a:prstGeom>
        </p:spPr>
        <p:txBody>
          <a:bodyPr vert="horz" lIns="164592" tIns="82296" rIns="164592" bIns="82296" rtlCol="1" anchor="ctr"/>
          <a:lstStyle>
            <a:lvl1pPr algn="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06EA6-EFEA-4C30-9264-4F9291A5780D}" type="datetime1">
              <a:rPr lang="nl-NL" smtClean="0"/>
              <a:pPr/>
              <a:t>6-12-2020</a:t>
            </a:fld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35692" y="11679794"/>
            <a:ext cx="5130641" cy="670917"/>
          </a:xfrm>
          <a:prstGeom prst="rect">
            <a:avLst/>
          </a:prstGeom>
        </p:spPr>
        <p:txBody>
          <a:bodyPr vert="horz" lIns="164592" tIns="82296" rIns="164592" bIns="82296" rtlCol="1" anchor="ctr"/>
          <a:lstStyle>
            <a:lvl1pPr algn="ct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kumimoji="0" lang="nl-NL" sz="28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101" y="11679794"/>
            <a:ext cx="3780473" cy="670917"/>
          </a:xfrm>
          <a:prstGeom prst="rect">
            <a:avLst/>
          </a:prstGeom>
        </p:spPr>
        <p:txBody>
          <a:bodyPr vert="horz" lIns="164592" tIns="82296" rIns="164592" bIns="82296" rtlCol="1" anchor="ctr"/>
          <a:lstStyle>
            <a:lvl1pPr algn="l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8F82E0A0-C266-4798-8C8F-B9F91E9DA37E}" type="slidenum">
              <a:rPr kumimoji="0" lang="nl-NL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3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1645920" rtl="1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r" defTabSz="1645920" rtl="1" eaLnBrk="1" latinLnBrk="0" hangingPunct="1">
        <a:spcBef>
          <a:spcPct val="20000"/>
        </a:spcBef>
        <a:buFont typeface="Arial" pitchFamily="34" charset="0"/>
        <a:buChar char="•"/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337310" indent="-514350" algn="r" defTabSz="1645920" rtl="1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r" defTabSz="1645920" rtl="1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r" defTabSz="1645920" rtl="1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r" defTabSz="1645920" rtl="1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r" defTabSz="1645920" rtl="1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r" defTabSz="1645920" rtl="1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r" defTabSz="1645920" rtl="1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r" defTabSz="1645920" rtl="1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r" defTabSz="1645920" rtl="1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s://wallpaperscraft.com/image/sky_light_clouds_shine_74753_2560x1600.jpg"/>
          <p:cNvSpPr>
            <a:spLocks noChangeAspect="1" noChangeArrowheads="1"/>
          </p:cNvSpPr>
          <p:nvPr/>
        </p:nvSpPr>
        <p:spPr bwMode="auto">
          <a:xfrm>
            <a:off x="-109701" y="-334485"/>
            <a:ext cx="540069" cy="746760"/>
          </a:xfrm>
          <a:prstGeom prst="rect">
            <a:avLst/>
          </a:prstGeom>
          <a:noFill/>
        </p:spPr>
        <p:txBody>
          <a:bodyPr vert="horz" wrap="square" lIns="184331" tIns="92166" rIns="184331" bIns="92166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8324" y="1908299"/>
            <a:ext cx="11930146" cy="7394410"/>
          </a:xfrm>
          <a:prstGeom prst="rect">
            <a:avLst/>
          </a:prstGeom>
          <a:ln>
            <a:noFill/>
          </a:ln>
        </p:spPr>
        <p:txBody>
          <a:bodyPr vert="horz" lIns="164580" tIns="82290" rIns="164580" bIns="82290" rtlCol="0" anchor="ctr">
            <a:noAutofit/>
          </a:bodyPr>
          <a:lstStyle/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8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latin typeface="+mj-lt"/>
                <a:ea typeface="+mj-ea"/>
                <a:cs typeface="B Yagut" pitchFamily="2" charset="-78"/>
              </a:rPr>
              <a:t>آشنایی با اهمیت  و مزایای تغذیه با شیر مادر ، روش صحیح شیر دادن به نوزاد</a:t>
            </a:r>
            <a:endParaRPr lang="fa-IR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1143000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8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a-IR" sz="8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a-IR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fa-IR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11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doni MT Black" panose="02070A03080606020203" pitchFamily="18" charset="0"/>
                <a:ea typeface="+mj-ea"/>
                <a:cs typeface="+mj-cs"/>
              </a:rPr>
              <a:t/>
            </a:r>
            <a:br>
              <a:rPr lang="en-US" sz="11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odoni MT Black" panose="02070A03080606020203" pitchFamily="18" charset="0"/>
                <a:ea typeface="+mj-ea"/>
                <a:cs typeface="+mj-cs"/>
              </a:rPr>
            </a:br>
            <a:endParaRPr lang="fa-IR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89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 </a:t>
            </a:r>
            <a:r>
              <a:rPr lang="fa-IR" sz="4400" b="1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وضعيت صحيح بغل كردن و پستان گرفتن شيرخوار</a:t>
            </a:r>
            <a:endParaRPr lang="fa-IR" sz="4400" b="1" dirty="0">
              <a:cs typeface="B Yagut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36" y="2340347"/>
            <a:ext cx="13969552" cy="94330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2621" y="11152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308" y="335709"/>
            <a:ext cx="12025336" cy="2100263"/>
          </a:xfrm>
        </p:spPr>
        <p:txBody>
          <a:bodyPr>
            <a:normAutofit/>
          </a:bodyPr>
          <a:lstStyle/>
          <a:p>
            <a:r>
              <a:rPr lang="fa-IR" sz="4400" b="1" dirty="0">
                <a:solidFill>
                  <a:srgbClr val="002060"/>
                </a:solidFill>
                <a:cs typeface="B Yagut" panose="00000400000000000000" pitchFamily="2" charset="-78"/>
              </a:rPr>
              <a:t>نحوه صحیح پستان گرفتن شیرخوار</a:t>
            </a:r>
            <a:endParaRPr lang="en-US" sz="4400" b="1" dirty="0">
              <a:solidFill>
                <a:srgbClr val="002060"/>
              </a:solidFill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0" y="2604910"/>
            <a:ext cx="15101937" cy="8867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cs typeface="B Yagut" panose="00000400000000000000" pitchFamily="2" charset="-78"/>
              </a:rPr>
              <a:t>دهان شیرخوار کاملا باز است</a:t>
            </a:r>
            <a:r>
              <a:rPr lang="en-US" sz="3200" dirty="0">
                <a:cs typeface="B Yagut" panose="00000400000000000000" pitchFamily="2" charset="-78"/>
              </a:rPr>
              <a:t>.</a:t>
            </a:r>
            <a:endParaRPr lang="fa-IR" sz="32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cs typeface="B Yagut" panose="00000400000000000000" pitchFamily="2" charset="-78"/>
              </a:rPr>
              <a:t>لب تحتانی به سمت بیرون برگشته است</a:t>
            </a:r>
            <a:r>
              <a:rPr lang="en-US" sz="3200" dirty="0">
                <a:cs typeface="B Yagut" panose="00000400000000000000" pitchFamily="2" charset="-78"/>
              </a:rPr>
              <a:t>.</a:t>
            </a:r>
            <a:endParaRPr lang="fa-IR" sz="32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cs typeface="B Yagut" panose="00000400000000000000" pitchFamily="2" charset="-78"/>
              </a:rPr>
              <a:t>چانه کودک در تماس با پستان مادر باشد</a:t>
            </a:r>
            <a:r>
              <a:rPr lang="en-US" sz="3200" dirty="0">
                <a:cs typeface="B Yagut" panose="00000400000000000000" pitchFamily="2" charset="-78"/>
              </a:rPr>
              <a:t>.</a:t>
            </a:r>
            <a:endParaRPr lang="fa-IR" sz="3200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cs typeface="B Yagut" panose="00000400000000000000" pitchFamily="2" charset="-78"/>
              </a:rPr>
              <a:t>اگر هاله دیده می شود قسمت بیشتری از هاله در بالای لب فوقانی شیرخوار در مقایسه با لب پائینی دیده می شود.</a:t>
            </a: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6276" y="10116753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76" y="7242025"/>
            <a:ext cx="7782918" cy="3568081"/>
          </a:xfrm>
        </p:spPr>
      </p:pic>
    </p:spTree>
    <p:extLst>
      <p:ext uri="{BB962C8B-B14F-4D97-AF65-F5344CB8AC3E}">
        <p14:creationId xmlns:p14="http://schemas.microsoft.com/office/powerpoint/2010/main" val="34352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2743162" y="1497436"/>
            <a:ext cx="11930145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ctr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anose="00000400000000000000" pitchFamily="2" charset="-78"/>
              </a:rPr>
              <a:t>علائم مكيدن موثر و تغذیه ای:</a:t>
            </a:r>
          </a:p>
        </p:txBody>
      </p:sp>
      <p:sp>
        <p:nvSpPr>
          <p:cNvPr id="7" name="Rectangle 3"/>
          <p:cNvSpPr>
            <a:spLocks noGrp="1"/>
          </p:cNvSpPr>
          <p:nvPr>
            <p:ph sz="half" idx="1"/>
          </p:nvPr>
        </p:nvSpPr>
        <p:spPr>
          <a:xfrm>
            <a:off x="1671592" y="2800325"/>
            <a:ext cx="12806990" cy="7595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مكيدن هاي آهسته، همراه با مكث ها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گونه ها موقع مكيدن برآمده است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شيرخوار پس از شيرخوردن، خود پستان را رها مي كند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مادر متوجه علائم بازتاب جهش شير مي شود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نداشتن احساس درد و ناراحتي مادر هنگام شير دادن</a:t>
            </a:r>
          </a:p>
          <a:p>
            <a:pPr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شنیدن صدای بلع با یا بدون گوشی در روی گلو</a:t>
            </a:r>
          </a:p>
          <a:p>
            <a:pPr algn="just">
              <a:lnSpc>
                <a:spcPct val="150000"/>
              </a:lnSpc>
            </a:pPr>
            <a:endParaRPr lang="fa-IR" sz="3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12</a:t>
            </a:fld>
            <a:endParaRPr kumimoji="0" lang="nl-NL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19154" y="10625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3538705" y="1453091"/>
            <a:ext cx="11489015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just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anose="00000400000000000000" pitchFamily="2" charset="-78"/>
              </a:rPr>
              <a:t>نتایج نادرست گرفتن پستان توسط شیرخوار: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684188" y="2726795"/>
            <a:ext cx="14329592" cy="8542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نوک پستان دردناک، زخم نوک پستان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انسداد مجاری شیر، احتقان پستان، عفونت پستان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کاهش انتقال شیر از پستان به دهان شیرخوار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گریه و عدم رضایت شیرخوار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طولانی و  مکررشیرخوردن شیرخوار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کندی رشد (عدم وزن گیری مناسب شیرخوار)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کاهش تولید شیرمادر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3200" dirty="0">
                <a:cs typeface="B Yagut" pitchFamily="2" charset="-78"/>
              </a:rPr>
              <a:t>کاهش طول مدت شیردهی وگاها قطع شیردهی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13</a:t>
            </a:fld>
            <a:endParaRPr kumimoji="0" lang="nl-NL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52318" y="1011721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" y="6012755"/>
            <a:ext cx="556271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44" y="1476251"/>
            <a:ext cx="13897544" cy="1036915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2300" y="1082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1" y="1188219"/>
            <a:ext cx="14275687" cy="1416691"/>
          </a:xfrm>
        </p:spPr>
        <p:txBody>
          <a:bodyPr>
            <a:noAutofit/>
          </a:bodyPr>
          <a:lstStyle/>
          <a:p>
            <a:pPr algn="r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خلاصه مطالب و نتیجه گیری:</a:t>
            </a:r>
            <a:b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</a:br>
            <a:endParaRPr lang="en-US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101" y="2268340"/>
            <a:ext cx="14581823" cy="7992887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1-رابطه عاطفی مادر و کودک هنگام شیردادن سبب می شود کودک در دوران بلوغ از امنیت روانی بیشتر برخوردار باشد.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2-شروع زود هنگام تغذیه از پستان مادر در ساعت اول تولد، خوب در اغوش گرفتن و خوب پستان گرفتن شیرخوار و تغذیه ی انحصاری با شیر مادر از هنگام تولد مفید بوده و به برقراری و تداوم تغذیه با شیر مادر کمک می نماید.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3- اگر پستان به طرز صحیحی در دهان کودک قرار داده نشود و شیر خوار فقط نوک پستان را بگیرد ،شیر کافی دریافت نمی کند. باعث درد، زخم و ترک خوردگی نوک پستان می شود.</a:t>
            </a:r>
            <a:endParaRPr lang="en-US" sz="3200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2300" y="10261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2483248" y="1188219"/>
            <a:ext cx="12026476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just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anose="00000400000000000000" pitchFamily="2" charset="-78"/>
              </a:rPr>
              <a:t>پرسش نظری:</a:t>
            </a:r>
          </a:p>
        </p:txBody>
      </p:sp>
      <p:sp>
        <p:nvSpPr>
          <p:cNvPr id="7" name="Rectangle 3"/>
          <p:cNvSpPr>
            <a:spLocks noGrp="1"/>
          </p:cNvSpPr>
          <p:nvPr>
            <p:ph sz="half" idx="1"/>
          </p:nvPr>
        </p:nvSpPr>
        <p:spPr>
          <a:xfrm>
            <a:off x="2100220" y="2484364"/>
            <a:ext cx="12806990" cy="48965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1-مزایای تغذیه با شیرمادر برای کودک را شرح دهید.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2-فواید شیردهی برای مادر را بیان کنید.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3-مزایای شیر مادر برای خانواده،محیط زیست و جامعه را توضیح </a:t>
            </a:r>
            <a:r>
              <a:rPr lang="fa-IR" sz="3200" dirty="0" smtClean="0">
                <a:cs typeface="B Yagut" pitchFamily="2" charset="-78"/>
              </a:rPr>
              <a:t>دهید</a:t>
            </a:r>
            <a:r>
              <a:rPr lang="fa-IR" sz="3200" dirty="0">
                <a:cs typeface="B Yagut" pitchFamily="2" charset="-78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4-نحوه در آغوش گرفتن شیرخوار در هنگام شیر دادن بیان کنید.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16</a:t>
            </a:fld>
            <a:endParaRPr kumimoji="0" lang="nl-NL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6236" y="9730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1548" y="942937"/>
            <a:ext cx="14995768" cy="2627788"/>
          </a:xfrm>
        </p:spPr>
        <p:txBody>
          <a:bodyPr>
            <a:normAutofit/>
          </a:bodyPr>
          <a:lstStyle/>
          <a:p>
            <a:pPr algn="r"/>
            <a:r>
              <a:rPr lang="fa-IR" sz="4400" b="1" dirty="0">
                <a:cs typeface="B Yagut" panose="00000400000000000000" pitchFamily="2" charset="-78"/>
              </a:rPr>
              <a:t>پرسش عملی: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5176" y="3420467"/>
            <a:ext cx="13978604" cy="3504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3200" dirty="0">
                <a:cs typeface="B Yagut" panose="00000400000000000000" pitchFamily="2" charset="-78"/>
              </a:rPr>
              <a:t>نحوه صحیح پستان گذاشتن شیرخوار با استفاده از </a:t>
            </a:r>
            <a:r>
              <a:rPr lang="fa-IR" sz="3200" dirty="0" smtClean="0">
                <a:cs typeface="B Yagut" panose="00000400000000000000" pitchFamily="2" charset="-78"/>
              </a:rPr>
              <a:t>عروسک نشان دهید .</a:t>
            </a: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300" y="1112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901935" y="1943069"/>
            <a:ext cx="9985687" cy="863234"/>
          </a:xfrm>
          <a:prstGeom prst="rect">
            <a:avLst/>
          </a:prstGeom>
          <a:noFill/>
        </p:spPr>
        <p:txBody>
          <a:bodyPr wrap="square" lIns="184326" tIns="92163" rIns="184326" bIns="92163" rtlCol="0">
            <a:spAutoFit/>
          </a:bodyPr>
          <a:lstStyle/>
          <a:p>
            <a:pPr algn="just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فهرست منابع: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457278" y="3586143"/>
            <a:ext cx="13358906" cy="802396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Yagut" pitchFamily="2" charset="-78"/>
              </a:rPr>
              <a:t>مجموعه </a:t>
            </a:r>
            <a:r>
              <a:rPr lang="fa-IR" sz="3200" dirty="0">
                <a:cs typeface="B Yagut" pitchFamily="2" charset="-78"/>
              </a:rPr>
              <a:t>جزوات مراکز آموزش </a:t>
            </a:r>
            <a:r>
              <a:rPr lang="fa-IR" sz="3200" dirty="0" smtClean="0">
                <a:cs typeface="B Yagut" pitchFamily="2" charset="-78"/>
              </a:rPr>
              <a:t>بهورزی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>
                <a:cs typeface="B Yagut" pitchFamily="2" charset="-78"/>
              </a:rPr>
              <a:t>دانشگاه علوم پزشکی مشهد / </a:t>
            </a:r>
            <a:r>
              <a:rPr lang="fa-IR" sz="3200" dirty="0" smtClean="0">
                <a:cs typeface="B Yagut" pitchFamily="2" charset="-78"/>
              </a:rPr>
              <a:t>ویرایش</a:t>
            </a:r>
            <a:r>
              <a:rPr lang="en-US" sz="3200" dirty="0" smtClean="0">
                <a:cs typeface="B Yagut" pitchFamily="2" charset="-78"/>
              </a:rPr>
              <a:t> </a:t>
            </a:r>
            <a:r>
              <a:rPr lang="fa-IR" sz="3200" dirty="0" smtClean="0">
                <a:cs typeface="B Yagut" pitchFamily="2" charset="-78"/>
              </a:rPr>
              <a:t>95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Yagut" pitchFamily="2" charset="-78"/>
              </a:rPr>
              <a:t>کتابچه </a:t>
            </a:r>
            <a:r>
              <a:rPr lang="fa-IR" sz="3200" dirty="0">
                <a:cs typeface="B Yagut" pitchFamily="2" charset="-78"/>
              </a:rPr>
              <a:t>راهنمای مادران برای تغذیه با </a:t>
            </a:r>
            <a:r>
              <a:rPr lang="fa-IR" sz="3200" dirty="0" smtClean="0">
                <a:cs typeface="B Yagut" pitchFamily="2" charset="-78"/>
              </a:rPr>
              <a:t>شیرمادر</a:t>
            </a:r>
          </a:p>
          <a:p>
            <a:pPr algn="just">
              <a:lnSpc>
                <a:spcPct val="150000"/>
              </a:lnSpc>
            </a:pPr>
            <a:r>
              <a:rPr lang="fa-IR" sz="3200" dirty="0">
                <a:cs typeface="B Yagut" pitchFamily="2" charset="-78"/>
              </a:rPr>
              <a:t>بوکلت و راهنمای کودک سالم ،اداره </a:t>
            </a:r>
            <a:r>
              <a:rPr lang="fa-IR" sz="3200">
                <a:cs typeface="B Yagut" pitchFamily="2" charset="-78"/>
              </a:rPr>
              <a:t>سلامت </a:t>
            </a:r>
            <a:r>
              <a:rPr lang="fa-IR" sz="3200" smtClean="0">
                <a:cs typeface="B Yagut" pitchFamily="2" charset="-78"/>
              </a:rPr>
              <a:t>نوزادان </a:t>
            </a:r>
            <a:r>
              <a:rPr lang="fa-IR" sz="3200" dirty="0" smtClean="0">
                <a:cs typeface="B Yagut" pitchFamily="2" charset="-78"/>
              </a:rPr>
              <a:t>/ ویرایش( </a:t>
            </a:r>
            <a:r>
              <a:rPr lang="fa-IR" sz="3200" dirty="0">
                <a:cs typeface="B Yagut" pitchFamily="2" charset="-78"/>
              </a:rPr>
              <a:t>1396) </a:t>
            </a:r>
            <a:endParaRPr lang="fa-IR" sz="3200" dirty="0" smtClean="0">
              <a:cs typeface="B Yagut" pitchFamily="2" charset="-78"/>
            </a:endParaRPr>
          </a:p>
          <a:p>
            <a:pPr algn="just">
              <a:lnSpc>
                <a:spcPct val="150000"/>
              </a:lnSpc>
            </a:pPr>
            <a:endParaRPr lang="fa-IR" sz="3200" dirty="0">
              <a:cs typeface="B Yagut" pitchFamily="2" charset="-78"/>
            </a:endParaRPr>
          </a:p>
          <a:p>
            <a:pPr algn="just">
              <a:lnSpc>
                <a:spcPct val="150000"/>
              </a:lnSpc>
            </a:pPr>
            <a:endParaRPr lang="fa-IR" sz="3200" dirty="0" smtClean="0">
              <a:cs typeface="B Yagut" pitchFamily="2" charset="-78"/>
            </a:endParaRPr>
          </a:p>
          <a:p>
            <a:pPr algn="just">
              <a:lnSpc>
                <a:spcPct val="150000"/>
              </a:lnSpc>
            </a:pPr>
            <a:endParaRPr lang="fa-IR" sz="3200" dirty="0">
              <a:cs typeface="B Yagut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47407" y="10237460"/>
            <a:ext cx="3670797" cy="432347"/>
          </a:xfrm>
          <a:prstGeom prst="rect">
            <a:avLst/>
          </a:prstGeom>
          <a:noFill/>
        </p:spPr>
        <p:txBody>
          <a:bodyPr wrap="square" lIns="184326" tIns="92163" rIns="184326" bIns="92163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 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963" y="10641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147407" y="10237460"/>
            <a:ext cx="3670797" cy="432347"/>
          </a:xfrm>
          <a:prstGeom prst="rect">
            <a:avLst/>
          </a:prstGeom>
          <a:noFill/>
        </p:spPr>
        <p:txBody>
          <a:bodyPr wrap="square" lIns="184326" tIns="92163" rIns="184326" bIns="92163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 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3416720" y="3591997"/>
            <a:ext cx="9993086" cy="2143865"/>
          </a:xfrm>
          <a:prstGeom prst="rect">
            <a:avLst/>
          </a:prstGeom>
        </p:spPr>
        <p:txBody>
          <a:bodyPr vert="horz" lIns="184326" tIns="92163" rIns="184326" bIns="92163" rtlCol="0" anchor="ctr">
            <a:normAutofit fontScale="52500" lnSpcReduction="20000"/>
          </a:bodyPr>
          <a:lstStyle/>
          <a:p>
            <a:pPr algn="ctr" defTabSz="1843262" rtl="1">
              <a:lnSpc>
                <a:spcPct val="170000"/>
              </a:lnSpc>
              <a:spcBef>
                <a:spcPct val="0"/>
              </a:spcBef>
            </a:pPr>
            <a:r>
              <a:rPr lang="fa-IR" sz="8800" b="1" dirty="0"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fa-IR" sz="7300" b="1" dirty="0">
                <a:latin typeface="+mj-lt"/>
                <a:ea typeface="+mj-ea"/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7300" b="1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3049325" y="6173710"/>
            <a:ext cx="10501393" cy="2555969"/>
          </a:xfrm>
          <a:prstGeom prst="rect">
            <a:avLst/>
          </a:prstGeom>
        </p:spPr>
        <p:txBody>
          <a:bodyPr vert="horz" lIns="184326" tIns="92163" rIns="184326" bIns="92163" rtlCol="0">
            <a:normAutofit/>
          </a:bodyPr>
          <a:lstStyle/>
          <a:p>
            <a:pPr algn="ctr" defTabSz="1843262" rtl="1">
              <a:lnSpc>
                <a:spcPct val="160000"/>
              </a:lnSpc>
              <a:spcBef>
                <a:spcPct val="20000"/>
              </a:spcBef>
            </a:pPr>
            <a:r>
              <a:rPr lang="fa-IR" sz="3200" dirty="0">
                <a:cs typeface="B Yagut" panose="00000400000000000000" pitchFamily="2" charset="-78"/>
              </a:rPr>
              <a:t> دانشگاه علوم پزشکی و خدمات بهداشتی درمانی مشهد</a:t>
            </a:r>
            <a:endParaRPr lang="en-US" sz="3200" dirty="0">
              <a:cs typeface="B Yagut" panose="00000400000000000000" pitchFamily="2" charset="-78"/>
            </a:endParaRPr>
          </a:p>
          <a:p>
            <a:pPr algn="ctr" defTabSz="1843262" rtl="1">
              <a:lnSpc>
                <a:spcPct val="160000"/>
              </a:lnSpc>
              <a:spcBef>
                <a:spcPct val="20000"/>
              </a:spcBef>
            </a:pPr>
            <a:r>
              <a:rPr lang="fa-IR" sz="3200" dirty="0" smtClean="0">
                <a:cs typeface="B Yagut" panose="00000400000000000000" pitchFamily="2" charset="-78"/>
              </a:rPr>
              <a:t>واحد اموزش </a:t>
            </a:r>
            <a:r>
              <a:rPr lang="fa-IR" sz="3200" dirty="0">
                <a:cs typeface="B Yagut" panose="00000400000000000000" pitchFamily="2" charset="-78"/>
              </a:rPr>
              <a:t>بهورزی</a:t>
            </a:r>
          </a:p>
          <a:p>
            <a:pPr algn="ctr" defTabSz="1843262" rtl="1">
              <a:spcBef>
                <a:spcPct val="20000"/>
              </a:spcBef>
            </a:pPr>
            <a:r>
              <a:rPr lang="fa-IR" sz="3200" dirty="0">
                <a:cs typeface="B Yagut" panose="00000400000000000000" pitchFamily="2" charset="-78"/>
              </a:rPr>
              <a:t> </a:t>
            </a: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80332" y="105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3055" y="842938"/>
            <a:ext cx="14581823" cy="2100263"/>
          </a:xfrm>
        </p:spPr>
        <p:txBody>
          <a:bodyPr>
            <a:normAutofit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</a:t>
            </a:r>
            <a:r>
              <a:rPr lang="fa-IR" dirty="0" smtClean="0">
                <a:cs typeface="B Yagut" panose="00000400000000000000" pitchFamily="2" charset="-78"/>
              </a:rPr>
              <a:t>مدرس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a-IR" sz="37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700" dirty="0"/>
          </a:p>
          <a:p>
            <a:pPr marL="0" indent="0">
              <a:buNone/>
            </a:pPr>
            <a:endParaRPr lang="fa-IR" sz="37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700" dirty="0"/>
          </a:p>
          <a:p>
            <a:pPr marL="0" indent="0">
              <a:buNone/>
            </a:pPr>
            <a:endParaRPr lang="fa-IR" sz="3700" dirty="0">
              <a:cs typeface="B Yagut" panose="00000400000000000000" pitchFamily="2" charset="-78"/>
            </a:endParaRPr>
          </a:p>
          <a:p>
            <a:r>
              <a:rPr lang="fa-IR" sz="3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3700" dirty="0"/>
              <a:t>مهری منعمی</a:t>
            </a:r>
            <a:endParaRPr lang="fa-IR" sz="3700" dirty="0">
              <a:cs typeface="B Yagut" panose="00000400000000000000" pitchFamily="2" charset="-78"/>
            </a:endParaRPr>
          </a:p>
          <a:p>
            <a:r>
              <a:rPr lang="fa-IR" sz="3700" dirty="0">
                <a:cs typeface="B Yagut" panose="00000400000000000000" pitchFamily="2" charset="-78"/>
              </a:rPr>
              <a:t>مدرک تحصیلی: کارشناس </a:t>
            </a:r>
            <a:r>
              <a:rPr lang="fa-IR" sz="3700" dirty="0"/>
              <a:t>مامایی</a:t>
            </a:r>
            <a:endParaRPr lang="fa-IR" sz="3700" dirty="0">
              <a:cs typeface="B Yagut" panose="00000400000000000000" pitchFamily="2" charset="-78"/>
            </a:endParaRPr>
          </a:p>
          <a:p>
            <a:pPr algn="r" rtl="1"/>
            <a:r>
              <a:rPr lang="fa-IR" sz="3700" dirty="0">
                <a:cs typeface="B Yagut" panose="00000400000000000000" pitchFamily="2" charset="-78"/>
              </a:rPr>
              <a:t>موقعیت اشتغال سازمانی مدرس: مربی مرکز آموزش بهورزی شهرستان قوچان، دانشگاه علوم پزشکی مشهد</a:t>
            </a:r>
          </a:p>
          <a:p>
            <a:pPr algn="r" rtl="1"/>
            <a:endParaRPr lang="en-US" sz="37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886698" y="2820771"/>
            <a:ext cx="7161520" cy="1175565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7958136" y="3996332"/>
            <a:ext cx="7161520" cy="7260492"/>
          </a:xfrm>
        </p:spPr>
        <p:txBody>
          <a:bodyPr>
            <a:normAutofit/>
          </a:bodyPr>
          <a:lstStyle/>
          <a:p>
            <a:r>
              <a:rPr lang="fa-IR" sz="3700" dirty="0">
                <a:cs typeface="B Yagut" panose="00000400000000000000" pitchFamily="2" charset="-78"/>
              </a:rPr>
              <a:t>حیطه درس: مراقبتهای ادغام یافته سلامت مادران</a:t>
            </a:r>
          </a:p>
          <a:p>
            <a:r>
              <a:rPr lang="fa-IR" sz="3700" dirty="0"/>
              <a:t>تاریخ آخرین بازنگری: </a:t>
            </a:r>
            <a:r>
              <a:rPr lang="fa-IR" sz="3700" dirty="0">
                <a:cs typeface="B Yagut" panose="00000400000000000000" pitchFamily="2" charset="-78"/>
              </a:rPr>
              <a:t>8  اردیبهشت 1399</a:t>
            </a:r>
          </a:p>
          <a:p>
            <a:pPr algn="r"/>
            <a:r>
              <a:rPr lang="fa-IR" sz="3700" dirty="0">
                <a:cs typeface="B Yagut" panose="00000400000000000000" pitchFamily="2" charset="-78"/>
              </a:rPr>
              <a:t>نوبت تهیه: </a:t>
            </a:r>
            <a:r>
              <a:rPr lang="en-US" sz="3700" dirty="0">
                <a:cs typeface="B Yagut" panose="00000400000000000000" pitchFamily="2" charset="-78"/>
              </a:rPr>
              <a:t>Edi1</a:t>
            </a:r>
          </a:p>
          <a:p>
            <a:pPr algn="r"/>
            <a:r>
              <a:rPr lang="fa-IR" sz="3700" dirty="0">
                <a:cs typeface="B Yagut" panose="00000400000000000000" pitchFamily="2" charset="-78"/>
              </a:rPr>
              <a:t> نام فایل: </a:t>
            </a:r>
            <a:r>
              <a:rPr lang="en-US" sz="3700" dirty="0" smtClean="0">
                <a:cs typeface="B Yagut" panose="00000400000000000000" pitchFamily="2" charset="-78"/>
              </a:rPr>
              <a:t>mc-</a:t>
            </a:r>
            <a:r>
              <a:rPr lang="en-US" sz="3700" dirty="0" err="1" smtClean="0">
                <a:cs typeface="B Yagut" panose="00000400000000000000" pitchFamily="2" charset="-78"/>
              </a:rPr>
              <a:t>ashenaee</a:t>
            </a:r>
            <a:r>
              <a:rPr lang="en-US" sz="3700" dirty="0" smtClean="0">
                <a:cs typeface="B Yagut" panose="00000400000000000000" pitchFamily="2" charset="-78"/>
              </a:rPr>
              <a:t>-</a:t>
            </a:r>
            <a:r>
              <a:rPr lang="en-US" sz="3700" dirty="0" err="1" smtClean="0">
                <a:cs typeface="B Yagut" panose="00000400000000000000" pitchFamily="2" charset="-78"/>
              </a:rPr>
              <a:t>ba-ahamiat-va-</a:t>
            </a:r>
            <a:r>
              <a:rPr lang="en-US" sz="3700" dirty="0" err="1" smtClean="0"/>
              <a:t>Mazayae-Taghzye</a:t>
            </a:r>
            <a:r>
              <a:rPr lang="en-US" sz="3700" dirty="0" smtClean="0"/>
              <a:t> </a:t>
            </a:r>
            <a:r>
              <a:rPr lang="en-US" sz="3700" dirty="0" err="1"/>
              <a:t>ba</a:t>
            </a:r>
            <a:r>
              <a:rPr lang="en-US" sz="3700" dirty="0"/>
              <a:t> </a:t>
            </a:r>
            <a:r>
              <a:rPr lang="en-US" sz="3700" dirty="0" err="1"/>
              <a:t>shir</a:t>
            </a:r>
            <a:r>
              <a:rPr lang="en-US" sz="3700" dirty="0"/>
              <a:t> madar</a:t>
            </a:r>
            <a:r>
              <a:rPr lang="en-US" sz="3700" dirty="0">
                <a:cs typeface="B Yagut" panose="00000400000000000000" pitchFamily="2" charset="-78"/>
              </a:rPr>
              <a:t>-edi1</a:t>
            </a:r>
            <a:endParaRPr lang="fa-IR" sz="37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3300" i="1" dirty="0">
                <a:cs typeface="B Yagut" panose="00000400000000000000" pitchFamily="2" charset="-78"/>
              </a:rPr>
              <a:t>  </a:t>
            </a:r>
            <a:endParaRPr lang="en-US" sz="3300" i="1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G:\Crop_1000002631_4dfd33ac.j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7542" y="4086209"/>
            <a:ext cx="2405004" cy="2933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8727" y="11256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اهداف آموزشی:</a:t>
            </a:r>
            <a:r>
              <a:rPr lang="en-US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endParaRPr lang="fa-IR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04268" y="3060427"/>
            <a:ext cx="13843641" cy="72604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200" b="1" dirty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en-US" sz="3200" b="1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1-مزایای شیر مادر برای کودک راتوضیح دهد.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2-مزایای شیردهی برای مادررا شرح دهد.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3-مزایای شیر مادر برای خانواده،محیط زیست و جامعه را توضیح دهد.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4- روش صحیح در آغوش گرفتن و شیردادن به شیرخوار را نمایش دهد.</a:t>
            </a:r>
          </a:p>
          <a:p>
            <a:endParaRPr lang="fa-IR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12156" y="1112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48" y="789801"/>
            <a:ext cx="12241360" cy="1296144"/>
          </a:xfrm>
        </p:spPr>
        <p:txBody>
          <a:bodyPr>
            <a:noAutofit/>
          </a:bodyPr>
          <a:lstStyle/>
          <a:p>
            <a:pPr algn="r"/>
            <a: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/>
            </a:r>
            <a:b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</a:br>
            <a: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فهرست </a:t>
            </a:r>
            <a:r>
              <a:rPr lang="fa-IR" sz="440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عناوین:</a:t>
            </a:r>
            <a: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/>
            </a:r>
            <a:b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</a:br>
            <a: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/>
            </a:r>
            <a:br>
              <a:rPr lang="fa-IR" sz="4400" dirty="0">
                <a:ln w="12700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</a:br>
            <a:endParaRPr lang="fa-IR" sz="4400" dirty="0"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6236" y="1980308"/>
            <a:ext cx="13753529" cy="10081120"/>
          </a:xfrm>
        </p:spPr>
        <p:txBody>
          <a:bodyPr>
            <a:normAutofit/>
          </a:bodyPr>
          <a:lstStyle/>
          <a:p>
            <a:pPr marL="0" lv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1- مزایای شیر مادر برای کودک</a:t>
            </a:r>
          </a:p>
          <a:p>
            <a:pPr marL="0" lv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2- مزایای شیر دهی برای مادر</a:t>
            </a:r>
          </a:p>
          <a:p>
            <a:pPr marL="0" lv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3- مزایای شیر مادر برای خانواده، محیط زیست وجامعه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4- آموزش روش های صحیح در آغوش گرفتن و شیردادن به شیر خوار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solidFill>
                  <a:prstClr val="black"/>
                </a:solidFill>
                <a:cs typeface="B Yagut" pitchFamily="2" charset="-78"/>
              </a:rPr>
              <a:t>5-</a:t>
            </a:r>
            <a:r>
              <a:rPr lang="fa-IR" sz="3200" dirty="0">
                <a:cs typeface="B Yagut" pitchFamily="2" charset="-78"/>
              </a:rPr>
              <a:t>اهمیت وضعيت صحيح بغل كردن وپستان گرفتن شيرخوار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6-نحوه صحیح پستان گرفتن شیرخوار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7-علائم مکیدن موثر و تغذیه ای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8-نتایج نادرست گرفتن پستان توسط شیرخوار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9-خلاصه مطالب و نتیجه گیری</a:t>
            </a:r>
            <a:endParaRPr lang="en-US" sz="3200" dirty="0">
              <a:cs typeface="B Yagut" pitchFamily="2" charset="-78"/>
            </a:endParaRP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10-پرسش نظری و عملی</a:t>
            </a: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3200" dirty="0">
                <a:cs typeface="B Yagut" pitchFamily="2" charset="-78"/>
              </a:rPr>
              <a:t>11-فهرست منابع</a:t>
            </a:r>
            <a:endParaRPr lang="en-US" sz="3200" dirty="0">
              <a:cs typeface="B Yagut" panose="00000400000000000000" pitchFamily="2" charset="-78"/>
            </a:endParaRP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endParaRPr lang="fa-IR" sz="3200" dirty="0">
              <a:cs typeface="B Yagut" pitchFamily="2" charset="-78"/>
            </a:endParaRP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endParaRPr lang="fa-IR" sz="32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defTabSz="914400" rtl="0">
              <a:lnSpc>
                <a:spcPct val="170000"/>
              </a:lnSpc>
              <a:spcBef>
                <a:spcPts val="0"/>
              </a:spcBef>
              <a:buNone/>
            </a:pPr>
            <a:endParaRPr lang="fa-IR" sz="32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defTabSz="914400">
              <a:spcBef>
                <a:spcPts val="0"/>
              </a:spcBef>
              <a:buNone/>
            </a:pPr>
            <a:endParaRPr lang="en-US" sz="3200" dirty="0">
              <a:cs typeface="B Yagut" panose="00000400000000000000" pitchFamily="2" charset="-78"/>
            </a:endParaRPr>
          </a:p>
          <a:p>
            <a:pPr marL="0" indent="0" algn="l" defTabSz="914400">
              <a:spcBef>
                <a:spcPts val="0"/>
              </a:spcBef>
              <a:buNone/>
            </a:pPr>
            <a:endParaRPr lang="fa-IR" sz="3200" dirty="0"/>
          </a:p>
          <a:p>
            <a:pPr marL="0" indent="0" algn="l" defTabSz="914400">
              <a:spcBef>
                <a:spcPts val="0"/>
              </a:spcBef>
              <a:buNone/>
            </a:pPr>
            <a:endParaRPr lang="en-US" sz="3200" dirty="0"/>
          </a:p>
          <a:p>
            <a:pPr marL="0" lvl="0" indent="0" algn="ctr" defTabSz="914400" rtl="0">
              <a:spcBef>
                <a:spcPts val="0"/>
              </a:spcBef>
              <a:buNone/>
            </a:pPr>
            <a:endParaRPr lang="fa-IR" sz="3200" dirty="0">
              <a:solidFill>
                <a:prstClr val="black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7148" y="1069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3432587" y="1528862"/>
            <a:ext cx="8844890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just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مزایای تغذیه با شیر مادر برای کودک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itchFamily="2" charset="-78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476276" y="2390678"/>
            <a:ext cx="13164180" cy="8980774"/>
          </a:xfrm>
        </p:spPr>
        <p:txBody>
          <a:bodyPr>
            <a:noAutofit/>
          </a:bodyPr>
          <a:lstStyle/>
          <a:p>
            <a:pPr algn="just" fontAlgn="ctr">
              <a:lnSpc>
                <a:spcPct val="150000"/>
              </a:lnSpc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شیرخوار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در 6 ماه اول زندگی نیاز به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هیچ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نوع ماده غذایی دیگر آب حتی در آب و هوای گرم ندارد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: این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شیوه تغذیه انحصاری با شیر مادر 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نامیده می شود.</a:t>
            </a:r>
          </a:p>
          <a:p>
            <a:pPr algn="just" fontAlgn="ctr">
              <a:lnSpc>
                <a:spcPct val="150000"/>
              </a:lnSpc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مواد مغذی مختلف هر کدام به اندازه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‌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لازم در شیر مادر وجود دارند.</a:t>
            </a:r>
            <a:endParaRPr lang="fa-IR" sz="3200" dirty="0"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  <a:p>
            <a:pPr algn="just" fontAlgn="ctr">
              <a:lnSpc>
                <a:spcPct val="150000"/>
              </a:lnSpc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ترکیب شیر مادر در طول هر وعده تغییر می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‌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کند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: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ابتدا رقیق است 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برای رفع ت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شنگی او 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و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در انتهای وعد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ه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غلیظ و چرب 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است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برای 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تامین انرژی جهت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رشد کودک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.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باید اجازه داد شیرخوار به مکیدن ادامه دهد و خودش پستان را رها کند تا قسمت آخر شیر را هم دریافت نماید.</a:t>
            </a:r>
            <a:endParaRPr lang="fa-IR" sz="3200" dirty="0"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  <a:p>
            <a:pPr algn="just" fontAlgn="ctr">
              <a:lnSpc>
                <a:spcPct val="150000"/>
              </a:lnSpc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ترکیبات شیر مادر متناسب با رشد و بزرگتر شدن شیرخوار نیز تغییر می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‌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ک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ند :</a:t>
            </a:r>
          </a:p>
          <a:p>
            <a:pPr marL="1005032" lvl="1" algn="just" fontAlgn="ctr">
              <a:lnSpc>
                <a:spcPct val="150000"/>
              </a:lnSpc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آغوز (کلستروم یا ماک) یا شیر روزهای اول، غلیظ و زردرنگ و بسیار مغذی است و دارای مواد ایمنی بخش برای حفاظت شیرخوار در برابر بیماری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‌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ها است.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  <a:p>
            <a:pPr marL="658306" indent="-658306" algn="just" fontAlgn="ctr">
              <a:buClr>
                <a:srgbClr val="72A376"/>
              </a:buClr>
              <a:buFont typeface="Symbol" panose="05050102010706020507" pitchFamily="18" charset="2"/>
              <a:buChar char="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5</a:t>
            </a:fld>
            <a:endParaRPr kumimoji="0" lang="nl-NL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2300" y="1076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528716" y="2157383"/>
            <a:ext cx="12815921" cy="9086870"/>
          </a:xfrm>
        </p:spPr>
        <p:txBody>
          <a:bodyPr>
            <a:noAutofit/>
          </a:bodyPr>
          <a:lstStyle/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شیر مادر حاوی مواد ایمنی بخش برای حفظ کودک در برابر عفونت‌ها ست  و سبب ابتلا  کمتر کودک به اسهال و سرماخوردگی و سایر بیماری‌های شایع می شود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شیر مادر بهترین الگوی رشد و تکامل را برای کودک فراهم می‌کند.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تکامل بینایی و راه رفتن در کودکانی که از شیر مادر تغذیه می‌شوند خیلی سریع‌تر است. 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مکیدن پستان باعث رشد طبیعی فک و دندان‌ها می‌شود.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شیر مادر احتمال ابتلا به بیماری‌های قلبی و عروقی، چاقی و دیابت را در بزرگسالی کاهش می‌دهد.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بهره‌ هوشی در کودکانی که با شیر مادر تغذیه می‌شوند، بالاتر است.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رابطه‌ عاطفی مادر و کودک هنگام شیردادن سبب می‌شود کودک در دوران بلوغ از امنیت روانی بیشتری برخوردار باشد.</a:t>
            </a: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endParaRPr lang="fa-I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514350" indent="-514350"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itchFamily="2" charset="2"/>
              <a:buChar char="v"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6</a:t>
            </a:fld>
            <a:endParaRPr kumimoji="0" lang="nl-NL" dirty="0"/>
          </a:p>
        </p:txBody>
      </p:sp>
      <p:sp>
        <p:nvSpPr>
          <p:cNvPr id="4" name="Tekstvak 7"/>
          <p:cNvSpPr txBox="1"/>
          <p:nvPr/>
        </p:nvSpPr>
        <p:spPr>
          <a:xfrm>
            <a:off x="3432587" y="1142356"/>
            <a:ext cx="8844890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r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مزایای تغذیه با شیر مادر برای </a:t>
            </a:r>
            <a:r>
              <a:rPr lang="fa-IR" sz="440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کودک</a:t>
            </a:r>
            <a:r>
              <a:rPr lang="en-US" sz="440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 </a:t>
            </a:r>
            <a:r>
              <a:rPr lang="fa-IR" sz="4400" dirty="0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ادامه...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3916" y="10939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273320" y="1538096"/>
            <a:ext cx="8887523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just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anose="00000400000000000000" pitchFamily="2" charset="-78"/>
              </a:rPr>
              <a:t>مزایای شیردهی  برای مادر: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836316" y="2891305"/>
            <a:ext cx="13164180" cy="8023966"/>
          </a:xfrm>
        </p:spPr>
        <p:txBody>
          <a:bodyPr>
            <a:noAutofit/>
          </a:bodyPr>
          <a:lstStyle/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 مادر تازه و همیشه در دسترس است،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</a:t>
            </a: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نیاز به آماده کردن ندارد. 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قطع  زودتر خونریزی پس از زایمان و در نتیجه احتمال کمتر ابتلا به کم خونی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برگشت زودتر وزن و اندام مادر به حالت طبیعی پس از زایمان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ابتلا کمتر به سرطان پستان و تخمدان  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ابتلا کمتر به استرس و اضطراب و افسردگی و وضع روحی روانی بهتر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در هنگام کهولت کمترابتلا کمتر به پوکی استخوان 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شیردهی مرتب در ماه‌های اول، احتمال کمتر حاملگی زودرس و ناخواسته (در صورت رعایت شرایط خاص شیردهی) </a:t>
            </a:r>
          </a:p>
          <a:p>
            <a:pPr algn="just"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به‌ علاوه، مادر در زمان شیردادن کمی هم استراحت می‌کند.</a:t>
            </a:r>
          </a:p>
          <a:p>
            <a:pPr algn="just" fontAlgn="ctr">
              <a:lnSpc>
                <a:spcPts val="3456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endParaRPr lang="ar-YE" sz="3200" dirty="0">
              <a:latin typeface="Calibri" panose="020F0502020204030204" pitchFamily="34" charset="0"/>
              <a:ea typeface="Calibri" panose="020F0502020204030204" pitchFamily="34" charset="0"/>
              <a:cs typeface="B Yagut" pitchFamily="2" charset="-78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7</a:t>
            </a:fld>
            <a:endParaRPr kumimoji="0" lang="nl-NL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69472" y="10915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4029046" y="1533578"/>
            <a:ext cx="10358509" cy="1540357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ctr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itchFamily="2" charset="-78"/>
              </a:rPr>
              <a:t>مزایای تغذیه با شیرمادر برای خانواده ، محیط زیست و جامعه : 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itchFamily="2" charset="-78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366252" y="3605455"/>
            <a:ext cx="13164180" cy="7361711"/>
          </a:xfrm>
        </p:spPr>
        <p:txBody>
          <a:bodyPr>
            <a:noAutofit/>
          </a:bodyPr>
          <a:lstStyle/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شیرمادر هزینه ندارد، تغذیه مصنوعی موجب فشار اقتصادی به خانواده می شود.</a:t>
            </a:r>
          </a:p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بیماری کمتر کودک = هزینه درمان بیماریها و بستری شدن کودک کمتر..</a:t>
            </a:r>
          </a:p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محبت و روابط عاطفی نزدیکتر مادر و کودک... </a:t>
            </a:r>
          </a:p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شیرمادر: کمک به حفظ محیط زیست بخاطر عدم برداشت منابع طبیعی.. </a:t>
            </a:r>
          </a:p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شیرمصنوعی: آلودگی زیست محیطی</a:t>
            </a:r>
            <a:r>
              <a:rPr lang="fa-IR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،</a:t>
            </a: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 نیازمند بسته بندی، حمل و نقل، صرف منابع طبیعی(سوخت، آب سالم..)</a:t>
            </a:r>
          </a:p>
          <a:p>
            <a:pPr fontAlgn="ctr">
              <a:lnSpc>
                <a:spcPct val="150000"/>
              </a:lnSpc>
              <a:spcAft>
                <a:spcPts val="0"/>
              </a:spcAft>
              <a:buClr>
                <a:srgbClr val="72A376"/>
              </a:buClr>
              <a:buFont typeface="Wingdings" panose="05000000000000000000" pitchFamily="2" charset="2"/>
              <a:buChar char="v"/>
            </a:pPr>
            <a:r>
              <a:rPr lang="ar-Y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افزایش شیردهی در جامعه= هزینه کمتر دارو و درمان و بستری شدن، هزینه تولید و واردات شیرمصنوعی کمتر ..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  <a:cs typeface="B Yagut" pitchFamily="2" charset="-78"/>
              </a:rPr>
              <a:pPr algn="ctr"/>
              <a:t>8</a:t>
            </a:fld>
            <a:endParaRPr kumimoji="0" lang="nl-NL" dirty="0">
              <a:cs typeface="B Yagut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66252" y="10808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2814600" y="1800193"/>
            <a:ext cx="11715831" cy="863249"/>
          </a:xfrm>
          <a:prstGeom prst="rect">
            <a:avLst/>
          </a:prstGeom>
          <a:noFill/>
        </p:spPr>
        <p:txBody>
          <a:bodyPr wrap="square" lIns="184338" tIns="92170" rIns="184338" bIns="92170" rtlCol="0">
            <a:spAutoFit/>
          </a:bodyPr>
          <a:lstStyle/>
          <a:p>
            <a:pPr algn="ctr" rtl="1"/>
            <a:r>
              <a:rPr lang="fa-IR" sz="440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Yagut" panose="00000400000000000000" pitchFamily="2" charset="-78"/>
              </a:rPr>
              <a:t>اهمیت وضعيت صحيح بغل كردن و پستان گرفتن شيرخوار:</a:t>
            </a:r>
            <a:endParaRPr lang="en-US" sz="4400" dirty="0">
              <a:ln w="3175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13" name="Rectangle 3"/>
          <p:cNvSpPr>
            <a:spLocks noGrp="1"/>
          </p:cNvSpPr>
          <p:nvPr>
            <p:ph sz="half" idx="1"/>
          </p:nvPr>
        </p:nvSpPr>
        <p:spPr>
          <a:xfrm>
            <a:off x="1437690" y="3605457"/>
            <a:ext cx="13164180" cy="492757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3200" b="1" dirty="0">
                <a:cs typeface="B Yagut" pitchFamily="2" charset="-78"/>
              </a:rPr>
              <a:t>بايد به نحوه در آغوش گرفتن شيرخوار و گرفتن پستان او بويژه در روزها و هفته های اول شيردهي، توجه خاص داشت، زیرا 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3200" dirty="0">
                <a:cs typeface="B Yagut" pitchFamily="2" charset="-78"/>
              </a:rPr>
              <a:t>نحوه در آغوش گرفتن و بخصوص پستان گرفتن شيرخوار، </a:t>
            </a:r>
            <a:r>
              <a:rPr lang="fa-IR" sz="3200" b="1" u="sng" dirty="0">
                <a:cs typeface="B Yagut" pitchFamily="2" charset="-78"/>
              </a:rPr>
              <a:t>پایه و اصل موفقیت در تغذیه با شیرمادر </a:t>
            </a:r>
            <a:r>
              <a:rPr lang="fa-IR" sz="3200" dirty="0">
                <a:cs typeface="B Yagut" pitchFamily="2" charset="-78"/>
              </a:rPr>
              <a:t>است.</a:t>
            </a:r>
          </a:p>
          <a:p>
            <a:pPr algn="just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2800" b="1" smtClean="0">
                <a:solidFill>
                  <a:srgbClr val="FFFFFF"/>
                </a:solidFill>
              </a:rPr>
              <a:pPr algn="ctr"/>
              <a:t>9</a:t>
            </a:fld>
            <a:endParaRPr kumimoji="0" lang="nl-NL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08313" y="1069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">
        <p:cut/>
      </p:transition>
    </mc:Choice>
    <mc:Fallback xmlns="">
      <p:transition advClick="0" advTm="1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5NN7CDR5NKU2-831-1204</_dlc_DocId>
    <_dlc_DocIdUrl xmlns="1047730d-92e1-4018-9084-d932fd3a7f58">
      <Url>http://www.health.gov.ir/hnd/_layouts/DocIdRedir.aspx?ID=5NN7CDR5NKU2-831-1204</Url>
      <Description>5NN7CDR5NKU2-831-1204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74F374-1E81-4966-BBE8-244F72DBB0D9}">
  <ds:schemaRefs>
    <ds:schemaRef ds:uri="http://purl.org/dc/dcmitype/"/>
    <ds:schemaRef ds:uri="http://schemas.microsoft.com/office/2006/metadata/properties"/>
    <ds:schemaRef ds:uri="12fdc5dc-769e-4543-b10d-fbea3dac4417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1047730d-92e1-4018-9084-d932fd3a7f58"/>
  </ds:schemaRefs>
</ds:datastoreItem>
</file>

<file path=customXml/itemProps2.xml><?xml version="1.0" encoding="utf-8"?>
<ds:datastoreItem xmlns:ds="http://schemas.openxmlformats.org/officeDocument/2006/customXml" ds:itemID="{CFBB1BD3-0A8F-4FD8-8167-EDF1E55B06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20C53A-B1B9-4EC4-B0C3-A9809D9B225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805C4EA-E394-454E-8337-D67591319D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1202</Words>
  <Application>Microsoft Office PowerPoint</Application>
  <PresentationFormat>Custom</PresentationFormat>
  <Paragraphs>141</Paragraphs>
  <Slides>19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B Yagut</vt:lpstr>
      <vt:lpstr>Bodoni MT Black</vt:lpstr>
      <vt:lpstr>Arial</vt:lpstr>
      <vt:lpstr>Wingdings</vt:lpstr>
      <vt:lpstr>Calibri</vt:lpstr>
      <vt:lpstr>Symbol</vt:lpstr>
      <vt:lpstr>Office Theme</vt:lpstr>
      <vt:lpstr>PowerPoint Presentation</vt:lpstr>
      <vt:lpstr> مشخصات سند</vt:lpstr>
      <vt:lpstr>اهداف آموزشی: </vt:lpstr>
      <vt:lpstr> فهرست عناوین: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وضعيت صحيح بغل كردن و پستان گرفتن شيرخوار</vt:lpstr>
      <vt:lpstr>نحوه صحیح پستان گرفتن شیرخوار</vt:lpstr>
      <vt:lpstr>PowerPoint Presentation</vt:lpstr>
      <vt:lpstr>PowerPoint Presentation</vt:lpstr>
      <vt:lpstr>PowerPoint Presentation</vt:lpstr>
      <vt:lpstr>خلاصه مطالب و نتیجه گیری: </vt:lpstr>
      <vt:lpstr>PowerPoint Presentation</vt:lpstr>
      <vt:lpstr>پرسش عملی: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2020-04-19T13:31:11Z</dcterms:created>
  <dcterms:modified xsi:type="dcterms:W3CDTF">2020-12-06T09:09:22Z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1043</vt:i4>
  </property>
  <property fmtid="{D5CDD505-2E9C-101B-9397-08002B2CF9AE}" pid="3" name="_Version">
    <vt:lpwstr>12.0.4518</vt:lpwstr>
  </property>
  <property fmtid="{D5CDD505-2E9C-101B-9397-08002B2CF9AE}" pid="4" name="ContentTypeId">
    <vt:lpwstr>0x01010038EE485FB9274448B5E5B0FF0ECB3346</vt:lpwstr>
  </property>
  <property fmtid="{D5CDD505-2E9C-101B-9397-08002B2CF9AE}" pid="5" name="_dlc_DocIdItemGuid">
    <vt:lpwstr>1ce8f673-1487-45a4-8e66-9f0b1a642e2e</vt:lpwstr>
  </property>
</Properties>
</file>